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3888" r:id="rId1"/>
  </p:sldMasterIdLst>
  <p:notesMasterIdLst>
    <p:notesMasterId r:id="rId15"/>
  </p:notesMasterIdLst>
  <p:sldIdLst>
    <p:sldId id="256" r:id="rId2"/>
    <p:sldId id="267" r:id="rId3"/>
    <p:sldId id="273" r:id="rId4"/>
    <p:sldId id="258" r:id="rId5"/>
    <p:sldId id="268" r:id="rId6"/>
    <p:sldId id="269" r:id="rId7"/>
    <p:sldId id="265" r:id="rId8"/>
    <p:sldId id="272" r:id="rId9"/>
    <p:sldId id="271" r:id="rId10"/>
    <p:sldId id="274" r:id="rId11"/>
    <p:sldId id="260" r:id="rId12"/>
    <p:sldId id="261" r:id="rId13"/>
    <p:sldId id="270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89418" autoAdjust="0"/>
  </p:normalViewPr>
  <p:slideViewPr>
    <p:cSldViewPr snapToGrid="0">
      <p:cViewPr varScale="1">
        <p:scale>
          <a:sx n="76" d="100"/>
          <a:sy n="76" d="100"/>
        </p:scale>
        <p:origin x="869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Predicted vs Actual Cap Hit (July 1, 2015 UFAs)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Sheet1!$C$1</c:f>
              <c:strCache>
                <c:ptCount val="1"/>
                <c:pt idx="0">
                  <c:v>Actual Cap Hit</c:v>
                </c:pt>
              </c:strCache>
            </c:strRef>
          </c:tx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trendline>
            <c:spPr>
              <a:ln w="19050" cap="rnd">
                <a:noFill/>
                <a:prstDash val="sysDot"/>
              </a:ln>
              <a:effectLst/>
            </c:spPr>
            <c:trendlineType val="linear"/>
            <c:dispRSqr val="1"/>
            <c:dispEq val="0"/>
            <c:trendlineLbl>
              <c:layout>
                <c:manualLayout>
                  <c:x val="8.5924958074950125E-2"/>
                  <c:y val="0.34111581288389564"/>
                </c:manualLayout>
              </c:layout>
              <c:numFmt formatCode="General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200" b="0" i="0" u="none" strike="noStrike" kern="12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</c:trendlineLbl>
          </c:trendline>
          <c:xVal>
            <c:numRef>
              <c:f>Sheet1!$B$2:$B$189</c:f>
              <c:numCache>
                <c:formatCode>"$"#,##0.00_);[Red]\("$"#,##0.00\)</c:formatCode>
                <c:ptCount val="188"/>
                <c:pt idx="0">
                  <c:v>6092462.3700000001</c:v>
                </c:pt>
                <c:pt idx="1">
                  <c:v>5689853.7300000004</c:v>
                </c:pt>
                <c:pt idx="2">
                  <c:v>5381581.9900000002</c:v>
                </c:pt>
                <c:pt idx="3">
                  <c:v>5308534.9000000004</c:v>
                </c:pt>
                <c:pt idx="4">
                  <c:v>4774016.0599999996</c:v>
                </c:pt>
                <c:pt idx="5">
                  <c:v>4315901.62</c:v>
                </c:pt>
                <c:pt idx="6">
                  <c:v>4107451.82</c:v>
                </c:pt>
                <c:pt idx="7">
                  <c:v>4049089.71</c:v>
                </c:pt>
                <c:pt idx="8">
                  <c:v>4021434.41</c:v>
                </c:pt>
                <c:pt idx="9">
                  <c:v>3837661.77</c:v>
                </c:pt>
                <c:pt idx="10">
                  <c:v>3746127.25</c:v>
                </c:pt>
                <c:pt idx="11">
                  <c:v>3743950.24</c:v>
                </c:pt>
                <c:pt idx="12">
                  <c:v>3740451.85</c:v>
                </c:pt>
                <c:pt idx="13">
                  <c:v>3709481.43</c:v>
                </c:pt>
                <c:pt idx="14">
                  <c:v>3706817.45</c:v>
                </c:pt>
                <c:pt idx="15">
                  <c:v>3285287.49</c:v>
                </c:pt>
                <c:pt idx="16">
                  <c:v>3265559.37</c:v>
                </c:pt>
                <c:pt idx="17">
                  <c:v>3256725.66</c:v>
                </c:pt>
                <c:pt idx="18">
                  <c:v>3169007.37</c:v>
                </c:pt>
                <c:pt idx="19">
                  <c:v>3150226.41</c:v>
                </c:pt>
                <c:pt idx="20">
                  <c:v>3121393.79</c:v>
                </c:pt>
                <c:pt idx="21">
                  <c:v>3112201.99</c:v>
                </c:pt>
                <c:pt idx="22">
                  <c:v>3066428.91</c:v>
                </c:pt>
                <c:pt idx="23">
                  <c:v>3048384.63</c:v>
                </c:pt>
                <c:pt idx="24">
                  <c:v>2990211.44</c:v>
                </c:pt>
                <c:pt idx="25">
                  <c:v>2956120.92</c:v>
                </c:pt>
                <c:pt idx="26">
                  <c:v>2888769.09</c:v>
                </c:pt>
                <c:pt idx="27">
                  <c:v>2858534.26</c:v>
                </c:pt>
                <c:pt idx="28">
                  <c:v>2826834.27</c:v>
                </c:pt>
                <c:pt idx="29">
                  <c:v>2789339.18</c:v>
                </c:pt>
                <c:pt idx="30">
                  <c:v>2784264.2</c:v>
                </c:pt>
                <c:pt idx="31">
                  <c:v>2770377.73</c:v>
                </c:pt>
                <c:pt idx="32">
                  <c:v>2703154.4</c:v>
                </c:pt>
                <c:pt idx="33">
                  <c:v>2696224.38</c:v>
                </c:pt>
                <c:pt idx="34">
                  <c:v>2691707.7</c:v>
                </c:pt>
                <c:pt idx="35">
                  <c:v>2476705.89</c:v>
                </c:pt>
                <c:pt idx="36">
                  <c:v>2474204.64</c:v>
                </c:pt>
                <c:pt idx="37">
                  <c:v>2429957</c:v>
                </c:pt>
                <c:pt idx="38">
                  <c:v>2426992.79</c:v>
                </c:pt>
                <c:pt idx="39">
                  <c:v>2404309.4500000002</c:v>
                </c:pt>
                <c:pt idx="40">
                  <c:v>2404171.77</c:v>
                </c:pt>
                <c:pt idx="41">
                  <c:v>2395778.5</c:v>
                </c:pt>
                <c:pt idx="42">
                  <c:v>2390180.81</c:v>
                </c:pt>
                <c:pt idx="43">
                  <c:v>2357829.5</c:v>
                </c:pt>
                <c:pt idx="44">
                  <c:v>2329083.3199999998</c:v>
                </c:pt>
                <c:pt idx="45">
                  <c:v>2324831.33</c:v>
                </c:pt>
                <c:pt idx="46">
                  <c:v>2286794.12</c:v>
                </c:pt>
                <c:pt idx="47">
                  <c:v>2271742.9900000002</c:v>
                </c:pt>
                <c:pt idx="48">
                  <c:v>2270974.7000000002</c:v>
                </c:pt>
                <c:pt idx="49">
                  <c:v>2258352.16</c:v>
                </c:pt>
                <c:pt idx="50">
                  <c:v>2229434.02</c:v>
                </c:pt>
                <c:pt idx="51">
                  <c:v>2228623.33</c:v>
                </c:pt>
                <c:pt idx="52">
                  <c:v>2227034.91</c:v>
                </c:pt>
                <c:pt idx="53">
                  <c:v>2219276.36</c:v>
                </c:pt>
                <c:pt idx="54">
                  <c:v>2159664.2000000002</c:v>
                </c:pt>
                <c:pt idx="55">
                  <c:v>2129667.9900000002</c:v>
                </c:pt>
                <c:pt idx="56">
                  <c:v>2055622.29</c:v>
                </c:pt>
                <c:pt idx="57">
                  <c:v>2053838.15</c:v>
                </c:pt>
                <c:pt idx="58">
                  <c:v>2024217.3</c:v>
                </c:pt>
                <c:pt idx="59">
                  <c:v>1968277.32</c:v>
                </c:pt>
                <c:pt idx="60">
                  <c:v>1960677.12</c:v>
                </c:pt>
                <c:pt idx="61">
                  <c:v>1957277</c:v>
                </c:pt>
                <c:pt idx="62">
                  <c:v>1878974.1</c:v>
                </c:pt>
                <c:pt idx="63">
                  <c:v>1870044.34</c:v>
                </c:pt>
                <c:pt idx="64">
                  <c:v>1863946.8</c:v>
                </c:pt>
                <c:pt idx="65">
                  <c:v>1851403.23</c:v>
                </c:pt>
                <c:pt idx="66">
                  <c:v>1846898.69</c:v>
                </c:pt>
                <c:pt idx="67">
                  <c:v>1794015.5</c:v>
                </c:pt>
                <c:pt idx="68">
                  <c:v>1776135.34</c:v>
                </c:pt>
                <c:pt idx="69">
                  <c:v>1761640.14</c:v>
                </c:pt>
                <c:pt idx="70">
                  <c:v>1710456.44</c:v>
                </c:pt>
                <c:pt idx="71">
                  <c:v>1709636.21</c:v>
                </c:pt>
                <c:pt idx="72">
                  <c:v>1699769.26</c:v>
                </c:pt>
                <c:pt idx="73">
                  <c:v>1660328.71</c:v>
                </c:pt>
                <c:pt idx="74">
                  <c:v>1657988.21</c:v>
                </c:pt>
                <c:pt idx="75">
                  <c:v>1653696.68</c:v>
                </c:pt>
                <c:pt idx="76">
                  <c:v>1633874.42</c:v>
                </c:pt>
                <c:pt idx="77">
                  <c:v>1623229.29</c:v>
                </c:pt>
                <c:pt idx="78">
                  <c:v>1620964.47</c:v>
                </c:pt>
                <c:pt idx="79">
                  <c:v>1610699.67</c:v>
                </c:pt>
                <c:pt idx="80">
                  <c:v>1595829.89</c:v>
                </c:pt>
                <c:pt idx="81">
                  <c:v>1568518.76</c:v>
                </c:pt>
                <c:pt idx="82">
                  <c:v>1553905.68</c:v>
                </c:pt>
                <c:pt idx="83">
                  <c:v>1545411.37</c:v>
                </c:pt>
                <c:pt idx="84">
                  <c:v>1539005.75</c:v>
                </c:pt>
                <c:pt idx="85">
                  <c:v>1532717.35</c:v>
                </c:pt>
                <c:pt idx="86">
                  <c:v>1530725.69</c:v>
                </c:pt>
                <c:pt idx="87">
                  <c:v>1506868.54</c:v>
                </c:pt>
                <c:pt idx="88">
                  <c:v>1491913.92</c:v>
                </c:pt>
                <c:pt idx="89">
                  <c:v>1491241.77</c:v>
                </c:pt>
                <c:pt idx="90">
                  <c:v>1485864.26</c:v>
                </c:pt>
                <c:pt idx="91">
                  <c:v>1481156.74</c:v>
                </c:pt>
                <c:pt idx="92">
                  <c:v>1476360.73</c:v>
                </c:pt>
                <c:pt idx="93">
                  <c:v>1474634.18</c:v>
                </c:pt>
                <c:pt idx="94">
                  <c:v>1471246.22</c:v>
                </c:pt>
                <c:pt idx="95">
                  <c:v>1449145.38</c:v>
                </c:pt>
                <c:pt idx="96">
                  <c:v>1446886.6</c:v>
                </c:pt>
                <c:pt idx="97">
                  <c:v>1443216.73</c:v>
                </c:pt>
                <c:pt idx="98">
                  <c:v>1443182.7</c:v>
                </c:pt>
                <c:pt idx="99">
                  <c:v>1435504.12</c:v>
                </c:pt>
                <c:pt idx="100">
                  <c:v>1416385.57</c:v>
                </c:pt>
                <c:pt idx="101">
                  <c:v>1413747.08</c:v>
                </c:pt>
                <c:pt idx="102">
                  <c:v>1399612.33</c:v>
                </c:pt>
                <c:pt idx="103">
                  <c:v>1395468.46</c:v>
                </c:pt>
                <c:pt idx="104">
                  <c:v>1360702.51</c:v>
                </c:pt>
                <c:pt idx="105">
                  <c:v>1352359.96</c:v>
                </c:pt>
                <c:pt idx="106">
                  <c:v>1346640.95</c:v>
                </c:pt>
                <c:pt idx="107">
                  <c:v>1312026.57</c:v>
                </c:pt>
                <c:pt idx="108">
                  <c:v>1278601.3500000001</c:v>
                </c:pt>
                <c:pt idx="109">
                  <c:v>1251780.5900000001</c:v>
                </c:pt>
                <c:pt idx="110">
                  <c:v>1240682.6299999999</c:v>
                </c:pt>
                <c:pt idx="111">
                  <c:v>1225361.33</c:v>
                </c:pt>
                <c:pt idx="112">
                  <c:v>1223864.1499999999</c:v>
                </c:pt>
                <c:pt idx="113">
                  <c:v>1184090.8</c:v>
                </c:pt>
                <c:pt idx="114">
                  <c:v>1155476.56</c:v>
                </c:pt>
                <c:pt idx="115">
                  <c:v>1138691.32</c:v>
                </c:pt>
                <c:pt idx="116">
                  <c:v>1118469.1599999999</c:v>
                </c:pt>
                <c:pt idx="117">
                  <c:v>1107528.76</c:v>
                </c:pt>
                <c:pt idx="118">
                  <c:v>1100374.2</c:v>
                </c:pt>
                <c:pt idx="119">
                  <c:v>1098479.3400000001</c:v>
                </c:pt>
                <c:pt idx="120">
                  <c:v>1098300.73</c:v>
                </c:pt>
                <c:pt idx="121">
                  <c:v>1071000.47</c:v>
                </c:pt>
                <c:pt idx="122">
                  <c:v>1034677.2</c:v>
                </c:pt>
                <c:pt idx="123">
                  <c:v>1026312.42</c:v>
                </c:pt>
                <c:pt idx="124">
                  <c:v>1023169.45</c:v>
                </c:pt>
                <c:pt idx="125">
                  <c:v>1021202.33</c:v>
                </c:pt>
                <c:pt idx="126">
                  <c:v>1009294.66</c:v>
                </c:pt>
                <c:pt idx="127">
                  <c:v>1005889.34</c:v>
                </c:pt>
                <c:pt idx="128">
                  <c:v>990688.76</c:v>
                </c:pt>
                <c:pt idx="129">
                  <c:v>976433.97</c:v>
                </c:pt>
                <c:pt idx="130">
                  <c:v>969489.26</c:v>
                </c:pt>
                <c:pt idx="131">
                  <c:v>961324.52</c:v>
                </c:pt>
                <c:pt idx="132">
                  <c:v>922839.62</c:v>
                </c:pt>
                <c:pt idx="133">
                  <c:v>921635</c:v>
                </c:pt>
                <c:pt idx="134">
                  <c:v>910905.24</c:v>
                </c:pt>
                <c:pt idx="135">
                  <c:v>904682.43</c:v>
                </c:pt>
                <c:pt idx="136">
                  <c:v>891329.68</c:v>
                </c:pt>
                <c:pt idx="137">
                  <c:v>883013.57</c:v>
                </c:pt>
                <c:pt idx="138">
                  <c:v>860847.26</c:v>
                </c:pt>
                <c:pt idx="139">
                  <c:v>853077.59</c:v>
                </c:pt>
                <c:pt idx="140">
                  <c:v>849004.7</c:v>
                </c:pt>
                <c:pt idx="141">
                  <c:v>836143.45</c:v>
                </c:pt>
                <c:pt idx="142">
                  <c:v>833904.61</c:v>
                </c:pt>
                <c:pt idx="143">
                  <c:v>828277.24</c:v>
                </c:pt>
                <c:pt idx="144">
                  <c:v>819875</c:v>
                </c:pt>
                <c:pt idx="145">
                  <c:v>805092.15</c:v>
                </c:pt>
                <c:pt idx="146">
                  <c:v>801109.44</c:v>
                </c:pt>
                <c:pt idx="147">
                  <c:v>785528.48</c:v>
                </c:pt>
                <c:pt idx="148">
                  <c:v>772674.14</c:v>
                </c:pt>
                <c:pt idx="149">
                  <c:v>759864.63</c:v>
                </c:pt>
                <c:pt idx="150">
                  <c:v>739148.13</c:v>
                </c:pt>
                <c:pt idx="151">
                  <c:v>692852.04</c:v>
                </c:pt>
                <c:pt idx="152">
                  <c:v>683412.18</c:v>
                </c:pt>
                <c:pt idx="153">
                  <c:v>678124.18</c:v>
                </c:pt>
                <c:pt idx="154">
                  <c:v>658893.68999999994</c:v>
                </c:pt>
                <c:pt idx="155">
                  <c:v>654019.29</c:v>
                </c:pt>
                <c:pt idx="156">
                  <c:v>628668.79</c:v>
                </c:pt>
                <c:pt idx="157">
                  <c:v>616502.66</c:v>
                </c:pt>
                <c:pt idx="158">
                  <c:v>615676.68999999994</c:v>
                </c:pt>
                <c:pt idx="159">
                  <c:v>592202.22</c:v>
                </c:pt>
                <c:pt idx="160">
                  <c:v>591486.65</c:v>
                </c:pt>
                <c:pt idx="161">
                  <c:v>586981.27</c:v>
                </c:pt>
                <c:pt idx="162">
                  <c:v>582045.5</c:v>
                </c:pt>
                <c:pt idx="163">
                  <c:v>574987.32999999996</c:v>
                </c:pt>
                <c:pt idx="164">
                  <c:v>500549.82</c:v>
                </c:pt>
                <c:pt idx="165">
                  <c:v>465228.28</c:v>
                </c:pt>
                <c:pt idx="166">
                  <c:v>421195.03</c:v>
                </c:pt>
                <c:pt idx="167">
                  <c:v>385419.22</c:v>
                </c:pt>
                <c:pt idx="168">
                  <c:v>375980.04</c:v>
                </c:pt>
                <c:pt idx="169">
                  <c:v>299370.36</c:v>
                </c:pt>
                <c:pt idx="170">
                  <c:v>285546.03999999998</c:v>
                </c:pt>
                <c:pt idx="171">
                  <c:v>253057.16</c:v>
                </c:pt>
                <c:pt idx="172">
                  <c:v>236541.34</c:v>
                </c:pt>
                <c:pt idx="173">
                  <c:v>216406.75</c:v>
                </c:pt>
                <c:pt idx="174">
                  <c:v>177080.35</c:v>
                </c:pt>
                <c:pt idx="175">
                  <c:v>111215.33</c:v>
                </c:pt>
                <c:pt idx="176">
                  <c:v>10629.04</c:v>
                </c:pt>
                <c:pt idx="177">
                  <c:v>-47961.7</c:v>
                </c:pt>
                <c:pt idx="178">
                  <c:v>-69058.880000000005</c:v>
                </c:pt>
                <c:pt idx="179">
                  <c:v>-87770.46</c:v>
                </c:pt>
                <c:pt idx="180">
                  <c:v>-151049.32</c:v>
                </c:pt>
                <c:pt idx="181">
                  <c:v>-241324.18</c:v>
                </c:pt>
                <c:pt idx="182">
                  <c:v>-272517.86</c:v>
                </c:pt>
                <c:pt idx="183">
                  <c:v>-332709.26</c:v>
                </c:pt>
                <c:pt idx="184">
                  <c:v>-351711.68</c:v>
                </c:pt>
                <c:pt idx="185">
                  <c:v>-447398.44</c:v>
                </c:pt>
                <c:pt idx="186">
                  <c:v>-449506.72</c:v>
                </c:pt>
                <c:pt idx="187">
                  <c:v>-646406.01</c:v>
                </c:pt>
              </c:numCache>
            </c:numRef>
          </c:xVal>
          <c:yVal>
            <c:numRef>
              <c:f>Sheet1!$C$2:$C$189</c:f>
              <c:numCache>
                <c:formatCode>"$"#,##0.00_);[Red]\("$"#,##0.00\)</c:formatCode>
                <c:ptCount val="188"/>
                <c:pt idx="0">
                  <c:v>3300000</c:v>
                </c:pt>
                <c:pt idx="1">
                  <c:v>6000000</c:v>
                </c:pt>
                <c:pt idx="3">
                  <c:v>5500000</c:v>
                </c:pt>
                <c:pt idx="4">
                  <c:v>3500000</c:v>
                </c:pt>
                <c:pt idx="5">
                  <c:v>4500000</c:v>
                </c:pt>
                <c:pt idx="6">
                  <c:v>4850000</c:v>
                </c:pt>
                <c:pt idx="10">
                  <c:v>4350000</c:v>
                </c:pt>
                <c:pt idx="11">
                  <c:v>3250000</c:v>
                </c:pt>
                <c:pt idx="12">
                  <c:v>4400000</c:v>
                </c:pt>
                <c:pt idx="13">
                  <c:v>4300000</c:v>
                </c:pt>
                <c:pt idx="14">
                  <c:v>3000000</c:v>
                </c:pt>
                <c:pt idx="15">
                  <c:v>4750000</c:v>
                </c:pt>
                <c:pt idx="16">
                  <c:v>3750000</c:v>
                </c:pt>
                <c:pt idx="17">
                  <c:v>3800000</c:v>
                </c:pt>
                <c:pt idx="19">
                  <c:v>3250000</c:v>
                </c:pt>
                <c:pt idx="21">
                  <c:v>2300000</c:v>
                </c:pt>
                <c:pt idx="25">
                  <c:v>2250000</c:v>
                </c:pt>
                <c:pt idx="26">
                  <c:v>3750000</c:v>
                </c:pt>
                <c:pt idx="28">
                  <c:v>2000000</c:v>
                </c:pt>
                <c:pt idx="31">
                  <c:v>1800000</c:v>
                </c:pt>
                <c:pt idx="32">
                  <c:v>2000000</c:v>
                </c:pt>
                <c:pt idx="33">
                  <c:v>3200000</c:v>
                </c:pt>
                <c:pt idx="34">
                  <c:v>800000</c:v>
                </c:pt>
                <c:pt idx="37">
                  <c:v>750000</c:v>
                </c:pt>
                <c:pt idx="39">
                  <c:v>1750000</c:v>
                </c:pt>
                <c:pt idx="43">
                  <c:v>750000</c:v>
                </c:pt>
                <c:pt idx="44">
                  <c:v>800000</c:v>
                </c:pt>
                <c:pt idx="46">
                  <c:v>600000</c:v>
                </c:pt>
                <c:pt idx="47">
                  <c:v>2400000</c:v>
                </c:pt>
                <c:pt idx="48">
                  <c:v>700000</c:v>
                </c:pt>
                <c:pt idx="53">
                  <c:v>875000</c:v>
                </c:pt>
                <c:pt idx="55">
                  <c:v>575000</c:v>
                </c:pt>
                <c:pt idx="58">
                  <c:v>1750000</c:v>
                </c:pt>
                <c:pt idx="60">
                  <c:v>2083333.33</c:v>
                </c:pt>
                <c:pt idx="62">
                  <c:v>900000</c:v>
                </c:pt>
                <c:pt idx="64">
                  <c:v>2750000</c:v>
                </c:pt>
                <c:pt idx="68">
                  <c:v>750000</c:v>
                </c:pt>
                <c:pt idx="69">
                  <c:v>1250000</c:v>
                </c:pt>
                <c:pt idx="75">
                  <c:v>650000</c:v>
                </c:pt>
                <c:pt idx="78">
                  <c:v>750000</c:v>
                </c:pt>
                <c:pt idx="79">
                  <c:v>1150000</c:v>
                </c:pt>
                <c:pt idx="80">
                  <c:v>625000</c:v>
                </c:pt>
                <c:pt idx="86">
                  <c:v>1750000</c:v>
                </c:pt>
                <c:pt idx="89">
                  <c:v>1000000</c:v>
                </c:pt>
                <c:pt idx="97">
                  <c:v>700000</c:v>
                </c:pt>
                <c:pt idx="98">
                  <c:v>712500</c:v>
                </c:pt>
                <c:pt idx="101">
                  <c:v>800000</c:v>
                </c:pt>
                <c:pt idx="102">
                  <c:v>800000</c:v>
                </c:pt>
                <c:pt idx="109">
                  <c:v>1200000</c:v>
                </c:pt>
                <c:pt idx="114">
                  <c:v>575000</c:v>
                </c:pt>
                <c:pt idx="115">
                  <c:v>1750000</c:v>
                </c:pt>
                <c:pt idx="120">
                  <c:v>600000</c:v>
                </c:pt>
                <c:pt idx="125">
                  <c:v>625000</c:v>
                </c:pt>
                <c:pt idx="126">
                  <c:v>600000</c:v>
                </c:pt>
                <c:pt idx="127">
                  <c:v>1500000</c:v>
                </c:pt>
                <c:pt idx="129">
                  <c:v>600000</c:v>
                </c:pt>
                <c:pt idx="130">
                  <c:v>800000</c:v>
                </c:pt>
                <c:pt idx="138">
                  <c:v>600000</c:v>
                </c:pt>
                <c:pt idx="175">
                  <c:v>900000</c:v>
                </c:pt>
                <c:pt idx="186">
                  <c:v>600000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58405304"/>
        <c:axId val="258406872"/>
      </c:scatterChart>
      <c:valAx>
        <c:axId val="258405304"/>
        <c:scaling>
          <c:orientation val="minMax"/>
          <c:min val="-2000000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Predicted Cap Hit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&quot;$&quot;#,##0.00_);[Red]\(&quot;$&quot;#,##0.00\)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8406872"/>
        <c:crosses val="autoZero"/>
        <c:crossBetween val="midCat"/>
        <c:majorUnit val="2000000"/>
        <c:dispUnits>
          <c:builtInUnit val="millions"/>
          <c:dispUnitsLbl>
            <c:layout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</c:dispUnitsLbl>
        </c:dispUnits>
      </c:valAx>
      <c:valAx>
        <c:axId val="258406872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Actual Cap Hit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&quot;$&quot;#,##0.00_);[Red]\(&quot;$&quot;#,##0.00\)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8405304"/>
        <c:crosses val="autoZero"/>
        <c:crossBetween val="midCat"/>
        <c:dispUnits>
          <c:builtInUnit val="millions"/>
          <c:dispUnitsLbl>
            <c:layout/>
            <c:spPr>
              <a:noFill/>
              <a:ln>
                <a:noFill/>
              </a:ln>
              <a:effectLst/>
            </c:spPr>
            <c:txPr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</c:dispUnitsLbl>
        </c:dispUnits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D0FD3C-E703-4117-A407-51AF74EEA421}" type="datetimeFigureOut">
              <a:rPr lang="en-CA" smtClean="0"/>
              <a:t>2016-04-04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DA7EB2-B48C-4F55-B8EC-730D01EAF70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013084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DA7EB2-B48C-4F55-B8EC-730D01EAF70C}" type="slidenum">
              <a:rPr lang="en-CA" smtClean="0"/>
              <a:t>11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327371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3504" y="770467"/>
            <a:ext cx="10782300" cy="335280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8800" spc="-120" baseline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2" y="4206876"/>
            <a:ext cx="9228201" cy="1645920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C1E415DD-1856-4B8B-99CF-051C7652B1C2}" type="datetime1">
              <a:rPr lang="en-US" smtClean="0"/>
              <a:t>4/4/2016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r>
              <a:rPr lang="en-US" smtClean="0"/>
              <a:t>@Cane_Matt | puckplusplus.com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33947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6274" y="2011680"/>
            <a:ext cx="10753725" cy="3766185"/>
          </a:xfrm>
        </p:spPr>
        <p:txBody>
          <a:bodyPr/>
          <a:lstStyle>
            <a:lvl2pPr marL="623888" indent="-361950">
              <a:tabLst>
                <a:tab pos="623888" algn="l"/>
              </a:tabLst>
              <a:defRPr/>
            </a:lvl2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</p:spPr>
        <p:txBody>
          <a:bodyPr/>
          <a:lstStyle/>
          <a:p>
            <a:fld id="{71DB20DE-D8BF-472D-95D6-C801896E99FF}" type="datetime1">
              <a:rPr lang="en-US" smtClean="0"/>
              <a:t>4/4/2016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@</a:t>
            </a:r>
            <a:r>
              <a:rPr lang="en-US" dirty="0" err="1" smtClean="0"/>
              <a:t>Cane_Matt</a:t>
            </a:r>
            <a:r>
              <a:rPr lang="en-US" dirty="0" smtClean="0"/>
              <a:t> | puckplusplus.com | hockey-graphs.com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63926" y="5668859"/>
            <a:ext cx="2926080" cy="1397039"/>
          </a:xfrm>
        </p:spPr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79981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504" y="767419"/>
            <a:ext cx="10780776" cy="3355848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8800" b="0" baseline="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7512" y="4204209"/>
            <a:ext cx="9226296" cy="1645920"/>
          </a:xfrm>
        </p:spPr>
        <p:txBody>
          <a:bodyPr anchor="t">
            <a:normAutofit/>
          </a:bodyPr>
          <a:lstStyle>
            <a:lvl1pPr marL="0" indent="0">
              <a:buNone/>
              <a:defRPr sz="32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</p:spPr>
        <p:txBody>
          <a:bodyPr/>
          <a:lstStyle/>
          <a:p>
            <a:fld id="{90EE4CE2-6B27-48C4-9A82-CAC2A819FC43}" type="datetime1">
              <a:rPr lang="en-US" smtClean="0"/>
              <a:t>4/4/2016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@Cane_Matt | puckplusplus.com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63926" y="5670000"/>
            <a:ext cx="2926080" cy="1397039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43475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6656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11330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</p:spPr>
        <p:txBody>
          <a:bodyPr/>
          <a:lstStyle/>
          <a:p>
            <a:fld id="{C72E7BF8-B568-4558-B1F0-30743AE806DA}" type="datetime1">
              <a:rPr lang="en-US" smtClean="0"/>
              <a:t>4/4/2016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@Cane_Matt | puckplusplus.com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63926" y="5670000"/>
            <a:ext cx="2926080" cy="1397039"/>
          </a:xfrm>
        </p:spPr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88007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40467"/>
            <a:ext cx="4663440" cy="723400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6656" y="2753084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07608" y="2038435"/>
            <a:ext cx="4663440" cy="722376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07608" y="2750990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</p:spPr>
        <p:txBody>
          <a:bodyPr/>
          <a:lstStyle/>
          <a:p>
            <a:fld id="{BB61046F-813B-4B32-9AD0-AE4E4DBBF2CF}" type="datetime1">
              <a:rPr lang="en-US" smtClean="0"/>
              <a:t>4/4/2016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@</a:t>
            </a:r>
            <a:r>
              <a:rPr lang="en-US" dirty="0" err="1" smtClean="0"/>
              <a:t>Cane_Matt</a:t>
            </a:r>
            <a:r>
              <a:rPr lang="en-US" dirty="0" smtClean="0"/>
              <a:t> | puckplusplus.com | hockey-graphs.com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763926" y="5670000"/>
            <a:ext cx="2926080" cy="1397039"/>
          </a:xfrm>
        </p:spPr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13320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</p:spPr>
        <p:txBody>
          <a:bodyPr/>
          <a:lstStyle/>
          <a:p>
            <a:fld id="{C682259D-12E9-4DB4-8BA0-65ACF914BBD7}" type="datetime1">
              <a:rPr lang="en-US" smtClean="0"/>
              <a:t>4/4/2016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@Cane_Matt | puckplusplus.com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763926" y="5670000"/>
            <a:ext cx="2926080" cy="1397039"/>
          </a:xfrm>
        </p:spPr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39705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</p:spPr>
        <p:txBody>
          <a:bodyPr/>
          <a:lstStyle/>
          <a:p>
            <a:fld id="{B8B8B755-4B15-42D8-9340-7842C0136EB9}" type="datetime1">
              <a:rPr lang="en-US" smtClean="0"/>
              <a:t>4/4/2016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@Cane_Matt | puckplusplus.com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83650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0" y="0"/>
            <a:ext cx="457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8261404" y="542282"/>
            <a:ext cx="3383280" cy="192024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4000"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762000"/>
            <a:ext cx="60960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75982" y="2511813"/>
            <a:ext cx="3398520" cy="312698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</p:spPr>
        <p:txBody>
          <a:bodyPr/>
          <a:lstStyle/>
          <a:p>
            <a:fld id="{81F5EB76-6AF5-4C6C-AF74-0C2EB50F1E7F}" type="datetime1">
              <a:rPr lang="en-US" smtClean="0"/>
              <a:t>4/4/2016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@</a:t>
            </a:r>
            <a:r>
              <a:rPr lang="en-US" dirty="0" err="1" smtClean="0"/>
              <a:t>Cane_Matt</a:t>
            </a:r>
            <a:r>
              <a:rPr lang="en-US" dirty="0" smtClean="0"/>
              <a:t> | puckplusplus.com | Hockey-graphs.com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63926" y="5670000"/>
            <a:ext cx="2926080" cy="1397039"/>
          </a:xfrm>
        </p:spPr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25155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224" y="5418667"/>
            <a:ext cx="10780776" cy="613283"/>
          </a:xfrm>
        </p:spPr>
        <p:txBody>
          <a:bodyPr anchor="b">
            <a:normAutofit/>
          </a:bodyPr>
          <a:lstStyle>
            <a:lvl1pPr>
              <a:defRPr sz="32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2192000" cy="5330952"/>
          </a:xfrm>
          <a:solidFill>
            <a:schemeClr val="bg1"/>
          </a:solidFill>
        </p:spPr>
        <p:txBody>
          <a:bodyPr anchor="t"/>
          <a:lstStyle>
            <a:lvl1pPr marL="0" indent="0" algn="ctr">
              <a:spcBef>
                <a:spcPts val="800"/>
              </a:spcBef>
              <a:buNone/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656" y="5909735"/>
            <a:ext cx="9229344" cy="5334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4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CBD84B1A-0001-42A3-B873-E11933C8A97D}" type="datetime1">
              <a:rPr lang="en-US" smtClean="0"/>
              <a:t>4/4/2016</a:t>
            </a:fld>
            <a:endParaRPr lang="en-US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r>
              <a:rPr lang="en-US" dirty="0" smtClean="0"/>
              <a:t>@</a:t>
            </a:r>
            <a:r>
              <a:rPr lang="en-US" dirty="0" err="1" smtClean="0"/>
              <a:t>Cane_Matt</a:t>
            </a:r>
            <a:r>
              <a:rPr lang="en-US" dirty="0" smtClean="0"/>
              <a:t> | puckplusplus.com | hockey-graphs.com</a:t>
            </a:r>
            <a:endParaRPr lang="en-US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>
          <a:xfrm>
            <a:off x="8763926" y="5670000"/>
            <a:ext cx="2926080" cy="1397039"/>
          </a:xfrm>
        </p:spPr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927378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12192000" cy="53389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224" y="5418667"/>
            <a:ext cx="10780776" cy="613283"/>
          </a:xfrm>
        </p:spPr>
        <p:txBody>
          <a:bodyPr anchor="b">
            <a:normAutofit/>
          </a:bodyPr>
          <a:lstStyle>
            <a:lvl1pPr>
              <a:defRPr sz="32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656" y="5909735"/>
            <a:ext cx="9229344" cy="5334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4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CBD84B1A-0001-42A3-B873-E11933C8A97D}" type="datetime1">
              <a:rPr lang="en-US" smtClean="0"/>
              <a:t>4/4/2016</a:t>
            </a:fld>
            <a:endParaRPr lang="en-US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r>
              <a:rPr lang="en-US" dirty="0" smtClean="0"/>
              <a:t>@</a:t>
            </a:r>
            <a:r>
              <a:rPr lang="en-US" dirty="0" err="1" smtClean="0"/>
              <a:t>Cane_Matt</a:t>
            </a:r>
            <a:r>
              <a:rPr lang="en-US" dirty="0" smtClean="0"/>
              <a:t> | puckplusplus.com | hockey-graphs.com</a:t>
            </a:r>
            <a:endParaRPr lang="en-US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>
          <a:xfrm>
            <a:off x="8763926" y="5670000"/>
            <a:ext cx="2926080" cy="1397039"/>
          </a:xfrm>
        </p:spPr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276895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</p:spPr>
        <p:txBody>
          <a:bodyPr/>
          <a:lstStyle/>
          <a:p>
            <a:fld id="{47FF45D2-ACEB-49AB-9D53-3C7F2F34C055}" type="datetime1">
              <a:rPr lang="en-US" smtClean="0"/>
              <a:t>4/4/2016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@Cane_Matt | puckplusplus.com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96225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43950" y="695325"/>
            <a:ext cx="2628900" cy="4800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1525" y="714375"/>
            <a:ext cx="7734300" cy="54006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</p:spPr>
        <p:txBody>
          <a:bodyPr/>
          <a:lstStyle/>
          <a:p>
            <a:fld id="{CD548016-E6AF-4947-B261-BA67E32B97A9}" type="datetime1">
              <a:rPr lang="en-US" smtClean="0"/>
              <a:t>4/4/2016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@Cane_Matt | puckplusplus.com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29910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6581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11680"/>
            <a:ext cx="10753725" cy="37661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cap="all" baseline="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r>
              <a:rPr lang="en-US" dirty="0" smtClean="0"/>
              <a:t>@</a:t>
            </a:r>
            <a:r>
              <a:rPr lang="en-US" dirty="0" err="1" smtClean="0"/>
              <a:t>Cane_Matt</a:t>
            </a:r>
            <a:r>
              <a:rPr lang="en-US" dirty="0" smtClean="0"/>
              <a:t> | puckplusplus.com | hockey-graphs.com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926" y="5803842"/>
            <a:ext cx="2926080" cy="139703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8800" b="0">
                <a:ln>
                  <a:noFill/>
                </a:ln>
                <a:solidFill>
                  <a:schemeClr val="accent1">
                    <a:alpha val="2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44654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900" r:id="rId10"/>
    <p:sldLayoutId id="2147483898" r:id="rId11"/>
    <p:sldLayoutId id="2147483899" r:id="rId12"/>
  </p:sldLayoutIdLst>
  <p:timing>
    <p:tnLst>
      <p:par>
        <p:cTn id="1" dur="indefinite" restart="never" nodeType="tmRoot"/>
      </p:par>
    </p:tnLst>
  </p:timing>
  <p:hf hd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5400" kern="1200" spc="-12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61938" indent="-261938" algn="l" defTabSz="914400" rtl="0" eaLnBrk="1" latinLnBrk="0" hangingPunct="1">
        <a:lnSpc>
          <a:spcPct val="85000"/>
        </a:lnSpc>
        <a:spcBef>
          <a:spcPts val="1300"/>
        </a:spcBef>
        <a:buFont typeface="Arial" pitchFamily="34" charset="0"/>
        <a:buChar char="•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49263" indent="-274638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•"/>
        <a:tabLst>
          <a:tab pos="449263" algn="l"/>
        </a:tabLst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23888" indent="-26035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•"/>
        <a:defRPr sz="20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822960" indent="-82296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097280" indent="-109728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2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4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6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8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A" dirty="0" smtClean="0"/>
              <a:t>Predicting Free Agent Salaries with Traditional and Advanced Metrics</a:t>
            </a:r>
            <a:endParaRPr lang="en-C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CA" dirty="0" smtClean="0"/>
              <a:t>Matt Cane</a:t>
            </a:r>
          </a:p>
          <a:p>
            <a:r>
              <a:rPr lang="en-CA" dirty="0" smtClean="0"/>
              <a:t>@</a:t>
            </a:r>
            <a:r>
              <a:rPr lang="en-CA" dirty="0" err="1" smtClean="0"/>
              <a:t>Cane_Matt</a:t>
            </a:r>
            <a:endParaRPr lang="en-CA" dirty="0" smtClean="0"/>
          </a:p>
          <a:p>
            <a:r>
              <a:rPr lang="en-CA" dirty="0" smtClean="0"/>
              <a:t>puckplusplus.com</a:t>
            </a:r>
          </a:p>
          <a:p>
            <a:r>
              <a:rPr lang="en-CA" dirty="0" smtClean="0"/>
              <a:t>hockey-graphs.com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518221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Predicting Salaries: Why?</a:t>
            </a:r>
            <a:endParaRPr lang="en-CA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425793" y="4108288"/>
            <a:ext cx="10798216" cy="1699659"/>
          </a:xfrm>
        </p:spPr>
        <p:txBody>
          <a:bodyPr>
            <a:normAutofit/>
          </a:bodyPr>
          <a:lstStyle/>
          <a:p>
            <a:r>
              <a:rPr lang="en-CA" dirty="0" smtClean="0"/>
              <a:t>Don’t need stats or any models to know these were bad deals</a:t>
            </a:r>
          </a:p>
          <a:p>
            <a:r>
              <a:rPr lang="en-CA" dirty="0" smtClean="0"/>
              <a:t>Statistical model can provide a sanity check</a:t>
            </a:r>
          </a:p>
          <a:p>
            <a:pPr lvl="1"/>
            <a:r>
              <a:rPr lang="en-CA" dirty="0" smtClean="0"/>
              <a:t>Knowing what we expect a player to cost can help teams avoid big mistakes</a:t>
            </a:r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@Cane_Matt | puckplusplus.com | Hockey-graphs.com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7224" y="1998134"/>
            <a:ext cx="5076076" cy="168947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45560" y="1850449"/>
            <a:ext cx="5684439" cy="2257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6263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Predicting Salaries: Why?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CA" dirty="0" smtClean="0"/>
              <a:t>Teams have limited resources to identify and pursue free agents</a:t>
            </a:r>
          </a:p>
          <a:p>
            <a:pPr lvl="1"/>
            <a:r>
              <a:rPr lang="en-CA" dirty="0" smtClean="0"/>
              <a:t>Figuring out who may fit into your budget early is beneficial</a:t>
            </a:r>
          </a:p>
          <a:p>
            <a:r>
              <a:rPr lang="en-CA" dirty="0" smtClean="0"/>
              <a:t>Useful to players to know what statistically similar players have been paid</a:t>
            </a:r>
          </a:p>
          <a:p>
            <a:pPr lvl="1"/>
            <a:r>
              <a:rPr lang="en-CA" dirty="0" smtClean="0"/>
              <a:t>Don’t want to leave money on the table</a:t>
            </a:r>
          </a:p>
          <a:p>
            <a:r>
              <a:rPr lang="en-CA" dirty="0" smtClean="0"/>
              <a:t>Can help identify teams who overpay vs. market, or find cheap free agent talent</a:t>
            </a:r>
          </a:p>
          <a:p>
            <a:r>
              <a:rPr lang="en-CA" dirty="0" smtClean="0"/>
              <a:t>Can </a:t>
            </a:r>
            <a:r>
              <a:rPr lang="en-CA" dirty="0"/>
              <a:t>help identify players </a:t>
            </a:r>
            <a:r>
              <a:rPr lang="en-CA" dirty="0" smtClean="0"/>
              <a:t>whose </a:t>
            </a:r>
            <a:r>
              <a:rPr lang="en-CA" b="1" dirty="0" smtClean="0"/>
              <a:t>price</a:t>
            </a:r>
            <a:r>
              <a:rPr lang="en-CA" dirty="0" smtClean="0"/>
              <a:t> (dollars) </a:t>
            </a:r>
            <a:r>
              <a:rPr lang="en-CA" dirty="0"/>
              <a:t>is different from their </a:t>
            </a:r>
            <a:r>
              <a:rPr lang="en-CA" b="1" dirty="0" smtClean="0"/>
              <a:t>value</a:t>
            </a:r>
            <a:r>
              <a:rPr lang="en-CA" dirty="0" smtClean="0"/>
              <a:t> (wins)</a:t>
            </a:r>
            <a:endParaRPr lang="en-CA" dirty="0"/>
          </a:p>
          <a:p>
            <a:endParaRPr lang="en-CA" dirty="0" smtClean="0"/>
          </a:p>
          <a:p>
            <a:r>
              <a:rPr lang="en-CA" i="1" dirty="0" smtClean="0"/>
              <a:t>Bonus: Provides something for strangers on the internet to yell at you about when you suggest that their favourite player is overpaid</a:t>
            </a:r>
            <a:endParaRPr lang="en-CA" i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@Cane_Matt | puckplusplus.com | hockey-graphs.com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7017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Basic Attempt: Linear Model</a:t>
            </a:r>
            <a:endParaRPr lang="en-CA" dirty="0"/>
          </a:p>
        </p:txBody>
      </p:sp>
      <p:sp>
        <p:nvSpPr>
          <p:cNvPr id="9" name="Content Placeholder 8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CA" dirty="0" smtClean="0"/>
              <a:t>Predict UFA Salaries with Basic Counting Stats</a:t>
            </a:r>
          </a:p>
          <a:p>
            <a:r>
              <a:rPr lang="en-CA" dirty="0" smtClean="0"/>
              <a:t>Provided relatively good predictions</a:t>
            </a:r>
          </a:p>
          <a:p>
            <a:pPr lvl="1"/>
            <a:r>
              <a:rPr lang="en-CA" dirty="0" smtClean="0"/>
              <a:t>Forwards R^2 = 0.76</a:t>
            </a:r>
          </a:p>
          <a:p>
            <a:pPr lvl="1"/>
            <a:r>
              <a:rPr lang="en-CA" dirty="0" smtClean="0"/>
              <a:t>Defence R^2 = 0.74</a:t>
            </a:r>
          </a:p>
          <a:p>
            <a:r>
              <a:rPr lang="en-CA" dirty="0" smtClean="0"/>
              <a:t>Problem with linear model</a:t>
            </a:r>
          </a:p>
          <a:p>
            <a:pPr lvl="1"/>
            <a:r>
              <a:rPr lang="en-CA" dirty="0" smtClean="0"/>
              <a:t>Negative Predicted Salaries</a:t>
            </a:r>
          </a:p>
          <a:p>
            <a:pPr lvl="1"/>
            <a:r>
              <a:rPr lang="en-CA" dirty="0" smtClean="0"/>
              <a:t>Can’t force Colton Orr to pay $275K to play in the NHL</a:t>
            </a:r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@</a:t>
            </a:r>
            <a:r>
              <a:rPr lang="en-US" dirty="0" err="1" smtClean="0"/>
              <a:t>Cane_Matt</a:t>
            </a:r>
            <a:r>
              <a:rPr lang="en-US" dirty="0" smtClean="0"/>
              <a:t> | puckplusplus.com | hockey-graphs.com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4</a:t>
            </a:fld>
            <a:endParaRPr lang="en-US" dirty="0"/>
          </a:p>
        </p:txBody>
      </p:sp>
      <p:graphicFrame>
        <p:nvGraphicFramePr>
          <p:cNvPr id="10" name="Content Placeholder 9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720273458"/>
              </p:ext>
            </p:extLst>
          </p:nvPr>
        </p:nvGraphicFramePr>
        <p:xfrm>
          <a:off x="6011863" y="1998663"/>
          <a:ext cx="4662487" cy="37671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480381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Better Method: Beta Regression</a:t>
            </a:r>
            <a:endParaRPr lang="en-CA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Player salaries are constrained to a set minimum/maximum value based on the CBA and Salary Cap</a:t>
            </a:r>
          </a:p>
          <a:p>
            <a:r>
              <a:rPr lang="en-CA" dirty="0" smtClean="0"/>
              <a:t>Represent each contract as a percentage:</a:t>
            </a:r>
          </a:p>
          <a:p>
            <a:pPr lvl="1"/>
            <a:r>
              <a:rPr lang="en-CA" i="1" dirty="0" smtClean="0"/>
              <a:t>Salary Percent = (Salary – Minimum)/(Maximum – Minimum)</a:t>
            </a:r>
          </a:p>
          <a:p>
            <a:r>
              <a:rPr lang="en-CA" dirty="0" smtClean="0"/>
              <a:t>Each players salary is now represented as a number between 0 and 1</a:t>
            </a:r>
          </a:p>
          <a:p>
            <a:r>
              <a:rPr lang="en-CA" dirty="0" smtClean="0"/>
              <a:t>Use Beta Regression to create models that translate past results into predicted salary percentages</a:t>
            </a:r>
          </a:p>
          <a:p>
            <a:pPr lvl="1"/>
            <a:r>
              <a:rPr lang="en-CA" dirty="0" smtClean="0"/>
              <a:t>Beta Regression restricts predictions to between 0 and 1</a:t>
            </a:r>
          </a:p>
          <a:p>
            <a:pPr lvl="1"/>
            <a:r>
              <a:rPr lang="en-CA" dirty="0" smtClean="0"/>
              <a:t>Gives flexibility in structure of </a:t>
            </a:r>
            <a:r>
              <a:rPr lang="en-CA" dirty="0" smtClean="0"/>
              <a:t>prediction</a:t>
            </a:r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@Cane_Matt | puckplusplus.com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6541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Two Methods: Basic and Advanced Stats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CA" dirty="0" smtClean="0"/>
              <a:t>Basic </a:t>
            </a:r>
            <a:r>
              <a:rPr lang="en-CA" dirty="0" smtClean="0"/>
              <a:t>Stats (Counting Stats):</a:t>
            </a:r>
          </a:p>
          <a:p>
            <a:pPr lvl="1"/>
            <a:r>
              <a:rPr lang="en-CA" dirty="0" smtClean="0"/>
              <a:t>Represent the </a:t>
            </a:r>
            <a:r>
              <a:rPr lang="en-CA" dirty="0" smtClean="0"/>
              <a:t>market price</a:t>
            </a:r>
            <a:endParaRPr lang="en-CA" dirty="0" smtClean="0"/>
          </a:p>
          <a:p>
            <a:pPr lvl="1"/>
            <a:r>
              <a:rPr lang="en-CA" dirty="0" smtClean="0"/>
              <a:t>Games Played, Total TOI, EV Goals, Assists, PP Points, Age, SH/PP TOI, Penalties Taken, Hits</a:t>
            </a:r>
          </a:p>
          <a:p>
            <a:pPr lvl="1"/>
            <a:r>
              <a:rPr lang="en-CA" dirty="0" smtClean="0"/>
              <a:t>Contract Type (Full UFA, Partial RFA/Partial UFA, RFA Bridge)</a:t>
            </a:r>
            <a:endParaRPr lang="en-CA" dirty="0"/>
          </a:p>
          <a:p>
            <a:r>
              <a:rPr lang="en-CA" dirty="0" smtClean="0"/>
              <a:t>Advanced Stats</a:t>
            </a:r>
          </a:p>
          <a:p>
            <a:pPr lvl="1"/>
            <a:r>
              <a:rPr lang="en-CA" dirty="0" smtClean="0"/>
              <a:t>Represent the “true” value (assuming past wins are a good proxy for future wins)</a:t>
            </a:r>
          </a:p>
          <a:p>
            <a:pPr lvl="1"/>
            <a:r>
              <a:rPr lang="en-CA" dirty="0" smtClean="0"/>
              <a:t>WAR-On-Ice WAR</a:t>
            </a:r>
          </a:p>
          <a:p>
            <a:pPr lvl="1"/>
            <a:r>
              <a:rPr lang="en-CA" dirty="0" smtClean="0"/>
              <a:t>Total TOI</a:t>
            </a:r>
          </a:p>
          <a:p>
            <a:pPr lvl="1"/>
            <a:r>
              <a:rPr lang="en-CA" dirty="0"/>
              <a:t>Contract Type (Full UFA, Partial RFA/Partial UFA, RFA Bridge</a:t>
            </a:r>
            <a:r>
              <a:rPr lang="en-CA" dirty="0" smtClean="0"/>
              <a:t>)</a:t>
            </a:r>
          </a:p>
          <a:p>
            <a:r>
              <a:rPr lang="en-CA" dirty="0"/>
              <a:t>Using previous 3 years of data (all data from War On Ice) to predict Salary Percent</a:t>
            </a:r>
          </a:p>
          <a:p>
            <a:r>
              <a:rPr lang="en-CA" dirty="0" smtClean="0"/>
              <a:t>Model </a:t>
            </a:r>
            <a:r>
              <a:rPr lang="en-CA" dirty="0" smtClean="0"/>
              <a:t>Forwards and Defencemen </a:t>
            </a:r>
            <a:r>
              <a:rPr lang="en-CA" dirty="0" smtClean="0"/>
              <a:t>Separately</a:t>
            </a:r>
          </a:p>
          <a:p>
            <a:r>
              <a:rPr lang="en-CA" dirty="0"/>
              <a:t>Exclude p</a:t>
            </a:r>
            <a:r>
              <a:rPr lang="en-CA" dirty="0" smtClean="0"/>
              <a:t>layers </a:t>
            </a:r>
            <a:r>
              <a:rPr lang="en-CA" dirty="0"/>
              <a:t>with salary &lt; 1MM and Entry Level </a:t>
            </a:r>
            <a:r>
              <a:rPr lang="en-CA" dirty="0" smtClean="0"/>
              <a:t>Contracts</a:t>
            </a:r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@Cane_Matt | puckplusplus.com | hockey-graphs.com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6152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Findings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6274" y="2031776"/>
            <a:ext cx="10753725" cy="3766185"/>
          </a:xfrm>
        </p:spPr>
        <p:txBody>
          <a:bodyPr>
            <a:normAutofit/>
          </a:bodyPr>
          <a:lstStyle/>
          <a:p>
            <a:r>
              <a:rPr lang="en-CA" dirty="0" smtClean="0"/>
              <a:t>Raw values are better predictors than rate stats</a:t>
            </a:r>
          </a:p>
          <a:p>
            <a:pPr lvl="1"/>
            <a:r>
              <a:rPr lang="en-CA" dirty="0" smtClean="0"/>
              <a:t>Raw values capture information about injuries, playing time, </a:t>
            </a:r>
            <a:r>
              <a:rPr lang="en-CA" dirty="0" err="1" smtClean="0"/>
              <a:t>benchings</a:t>
            </a:r>
            <a:r>
              <a:rPr lang="en-CA" dirty="0" smtClean="0"/>
              <a:t>, etc</a:t>
            </a:r>
            <a:r>
              <a:rPr lang="en-CA" dirty="0" smtClean="0"/>
              <a:t>.</a:t>
            </a:r>
          </a:p>
          <a:p>
            <a:r>
              <a:rPr lang="en-CA" dirty="0" smtClean="0"/>
              <a:t>Recent stats are more important than past stats</a:t>
            </a:r>
          </a:p>
          <a:p>
            <a:r>
              <a:rPr lang="en-CA" dirty="0" smtClean="0"/>
              <a:t>Traditional </a:t>
            </a:r>
            <a:r>
              <a:rPr lang="en-CA" dirty="0" smtClean="0"/>
              <a:t>metrics are better predictors than WAR</a:t>
            </a:r>
          </a:p>
          <a:p>
            <a:pPr marL="261938" lvl="1" indent="0">
              <a:buNone/>
            </a:pPr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@Cane_Matt | puckplusplus.com | hockey-graphs.com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7</a:t>
            </a:fld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6712270"/>
              </p:ext>
            </p:extLst>
          </p:nvPr>
        </p:nvGraphicFramePr>
        <p:xfrm>
          <a:off x="1770743" y="4045671"/>
          <a:ext cx="8127999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/>
                <a:gridCol w="2709333"/>
                <a:gridCol w="2709333"/>
              </a:tblGrid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Position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Traditional</a:t>
                      </a:r>
                      <a:r>
                        <a:rPr lang="en-CA" baseline="0" dirty="0" smtClean="0"/>
                        <a:t> Model R^2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WAR Model R^2</a:t>
                      </a:r>
                      <a:endParaRPr lang="en-C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Forwards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0.73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0.57</a:t>
                      </a:r>
                      <a:endParaRPr lang="en-C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Defencemen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0.70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0.53</a:t>
                      </a:r>
                      <a:endParaRPr lang="en-CA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59823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Application: Evaluating GM’s Signings</a:t>
            </a:r>
            <a:endParaRPr lang="en-CA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half" idx="2"/>
          </p:nvPr>
        </p:nvSpPr>
        <p:spPr>
          <a:xfrm>
            <a:off x="676656" y="5909735"/>
            <a:ext cx="10245902" cy="53340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CA" sz="1800" dirty="0" smtClean="0">
                <a:solidFill>
                  <a:schemeClr val="bg1"/>
                </a:solidFill>
              </a:rPr>
              <a:t>Compare predicted price to actual contrac</a:t>
            </a:r>
            <a:r>
              <a:rPr lang="en-CA" sz="1800" dirty="0" smtClean="0">
                <a:solidFill>
                  <a:schemeClr val="bg1"/>
                </a:solidFill>
              </a:rPr>
              <a:t>t to identify players who may have been over/underpaid</a:t>
            </a:r>
            <a:endParaRPr lang="en-CA" sz="1800" dirty="0" smtClean="0">
              <a:solidFill>
                <a:schemeClr val="bg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@Cane_Matt | puckplusplus.com | Hockey-graphs.com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8000" y="100800"/>
            <a:ext cx="9089616" cy="51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71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Application: Evaluating GM’s Signings</a:t>
            </a:r>
            <a:endParaRPr lang="en-CA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half" idx="2"/>
          </p:nvPr>
        </p:nvSpPr>
        <p:spPr>
          <a:xfrm>
            <a:off x="676656" y="5909735"/>
            <a:ext cx="10245902" cy="53340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CA" sz="1800" dirty="0" smtClean="0">
                <a:solidFill>
                  <a:schemeClr val="bg1"/>
                </a:solidFill>
              </a:rPr>
              <a:t>Oilers signed their RFAs to reasonable deals </a:t>
            </a:r>
            <a:r>
              <a:rPr lang="en-CA" sz="1800" dirty="0" smtClean="0">
                <a:solidFill>
                  <a:schemeClr val="bg1"/>
                </a:solidFill>
              </a:rPr>
              <a:t>(Bridge/UFA-RFA); </a:t>
            </a:r>
            <a:r>
              <a:rPr lang="en-CA" sz="1800" dirty="0" smtClean="0">
                <a:solidFill>
                  <a:schemeClr val="bg1"/>
                </a:solidFill>
              </a:rPr>
              <a:t>UFAs have been paid above market value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@Cane_Matt | puckplusplus.com | Hockey-graphs.com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2730" y="99759"/>
            <a:ext cx="9086541" cy="5110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5172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Application: Evaluating GM’s </a:t>
            </a:r>
            <a:r>
              <a:rPr lang="en-CA" dirty="0" smtClean="0"/>
              <a:t>“Talent Identification”</a:t>
            </a:r>
            <a:endParaRPr lang="en-CA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half" idx="2"/>
          </p:nvPr>
        </p:nvSpPr>
        <p:spPr>
          <a:xfrm>
            <a:off x="676656" y="5909735"/>
            <a:ext cx="10245902" cy="53340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CA" sz="1800" dirty="0" smtClean="0">
                <a:solidFill>
                  <a:schemeClr val="bg1"/>
                </a:solidFill>
              </a:rPr>
              <a:t>Compare WAR value to actual contrac</a:t>
            </a:r>
            <a:r>
              <a:rPr lang="en-CA" sz="1800" dirty="0" smtClean="0">
                <a:solidFill>
                  <a:schemeClr val="bg1"/>
                </a:solidFill>
              </a:rPr>
              <a:t>t value to see if GMs pay for overall contribution in wins</a:t>
            </a:r>
            <a:endParaRPr lang="en-CA" sz="1800" dirty="0" smtClean="0">
              <a:solidFill>
                <a:schemeClr val="bg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@Cane_Matt | puckplusplus.com | Hockey-graphs.com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8000" y="100800"/>
            <a:ext cx="9089616" cy="51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1749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Application: Finding Relatively “Cheap” Free </a:t>
            </a:r>
            <a:r>
              <a:rPr lang="en-CA" dirty="0" smtClean="0"/>
              <a:t>Agents</a:t>
            </a:r>
            <a:endParaRPr lang="en-CA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half" idx="2"/>
          </p:nvPr>
        </p:nvSpPr>
        <p:spPr/>
        <p:txBody>
          <a:bodyPr>
            <a:noAutofit/>
          </a:bodyPr>
          <a:lstStyle/>
          <a:p>
            <a:r>
              <a:rPr lang="en-CA" sz="1800" dirty="0" smtClean="0">
                <a:solidFill>
                  <a:schemeClr val="bg1"/>
                </a:solidFill>
              </a:rPr>
              <a:t>Predictions can help identify players whose projected Win Value is more than their Market Value</a:t>
            </a:r>
            <a:endParaRPr lang="en-CA" sz="1800" dirty="0">
              <a:solidFill>
                <a:schemeClr val="bg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@Cane_Matt | puckplusplus.com | Hockey-graphs.com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8000" y="100800"/>
            <a:ext cx="9087999" cy="51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539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Future Enhancements</a:t>
            </a:r>
            <a:endParaRPr lang="en-CA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Incorporate </a:t>
            </a:r>
            <a:r>
              <a:rPr lang="en-CA" dirty="0" smtClean="0"/>
              <a:t>size of market in a given year</a:t>
            </a:r>
          </a:p>
          <a:p>
            <a:pPr lvl="1"/>
            <a:r>
              <a:rPr lang="en-CA" dirty="0" smtClean="0"/>
              <a:t>When there are few options at a position, players should get higher salaries</a:t>
            </a:r>
          </a:p>
          <a:p>
            <a:r>
              <a:rPr lang="en-CA" dirty="0" smtClean="0"/>
              <a:t>Incorporate past salary and buyouts</a:t>
            </a:r>
          </a:p>
          <a:p>
            <a:pPr lvl="1"/>
            <a:r>
              <a:rPr lang="en-CA" dirty="0" smtClean="0"/>
              <a:t>Players </a:t>
            </a:r>
            <a:r>
              <a:rPr lang="en-CA" dirty="0" smtClean="0"/>
              <a:t>with big contracts before may be more likely to get big contracts after</a:t>
            </a:r>
          </a:p>
          <a:p>
            <a:pPr lvl="1"/>
            <a:r>
              <a:rPr lang="en-CA" dirty="0" smtClean="0"/>
              <a:t>Buyouts severely </a:t>
            </a:r>
            <a:r>
              <a:rPr lang="en-CA" dirty="0" smtClean="0"/>
              <a:t>depress market </a:t>
            </a:r>
            <a:r>
              <a:rPr lang="en-CA" dirty="0" smtClean="0"/>
              <a:t>price</a:t>
            </a:r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@Cane_Matt | puckplusplus.com | hockey-graphs.com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1911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For More Information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Twitter: </a:t>
            </a:r>
            <a:r>
              <a:rPr lang="en-CA" dirty="0" smtClean="0">
                <a:solidFill>
                  <a:schemeClr val="accent1"/>
                </a:solidFill>
              </a:rPr>
              <a:t>@</a:t>
            </a:r>
            <a:r>
              <a:rPr lang="en-CA" dirty="0" err="1" smtClean="0">
                <a:solidFill>
                  <a:schemeClr val="accent1"/>
                </a:solidFill>
              </a:rPr>
              <a:t>Cane_Matt</a:t>
            </a:r>
            <a:endParaRPr lang="en-CA" dirty="0" smtClean="0">
              <a:solidFill>
                <a:schemeClr val="accent1"/>
              </a:solidFill>
            </a:endParaRPr>
          </a:p>
          <a:p>
            <a:r>
              <a:rPr lang="en-CA" dirty="0" smtClean="0"/>
              <a:t>E-Mail: </a:t>
            </a:r>
            <a:r>
              <a:rPr lang="en-CA" dirty="0" smtClean="0">
                <a:solidFill>
                  <a:schemeClr val="accent1"/>
                </a:solidFill>
              </a:rPr>
              <a:t>puckplusplus@gmail.com</a:t>
            </a:r>
          </a:p>
          <a:p>
            <a:endParaRPr lang="en-CA" dirty="0" smtClean="0">
              <a:solidFill>
                <a:schemeClr val="accent1"/>
              </a:solidFill>
            </a:endParaRPr>
          </a:p>
          <a:p>
            <a:r>
              <a:rPr lang="en-CA" dirty="0" smtClean="0"/>
              <a:t>For </a:t>
            </a:r>
            <a:r>
              <a:rPr lang="en-CA" dirty="0" smtClean="0"/>
              <a:t>copies of these slides, graphs for each team, and initial predictions for upcoming free agents please see:</a:t>
            </a:r>
            <a:endParaRPr lang="en-CA" dirty="0"/>
          </a:p>
          <a:p>
            <a:pPr marL="0" indent="0" algn="ctr">
              <a:buNone/>
            </a:pPr>
            <a:r>
              <a:rPr lang="en-CA" sz="6000" dirty="0" smtClean="0">
                <a:solidFill>
                  <a:schemeClr val="accent1"/>
                </a:solidFill>
              </a:rPr>
              <a:t>puckplusplus.com/contracts</a:t>
            </a:r>
            <a:endParaRPr lang="en-CA" sz="6000" dirty="0" smtClean="0">
              <a:solidFill>
                <a:schemeClr val="accent1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@Cane_Matt | puckplusplus.com | hockey-graphs.com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6746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etropolitan">
  <a:themeElements>
    <a:clrScheme name="Metropolitan">
      <a:dk1>
        <a:sysClr val="windowText" lastClr="000000"/>
      </a:dk1>
      <a:lt1>
        <a:sysClr val="window" lastClr="FFFFFF"/>
      </a:lt1>
      <a:dk2>
        <a:srgbClr val="162F33"/>
      </a:dk2>
      <a:lt2>
        <a:srgbClr val="EAF0E0"/>
      </a:lt2>
      <a:accent1>
        <a:srgbClr val="50B4C8"/>
      </a:accent1>
      <a:accent2>
        <a:srgbClr val="A8B97F"/>
      </a:accent2>
      <a:accent3>
        <a:srgbClr val="9B9256"/>
      </a:accent3>
      <a:accent4>
        <a:srgbClr val="657689"/>
      </a:accent4>
      <a:accent5>
        <a:srgbClr val="7A855D"/>
      </a:accent5>
      <a:accent6>
        <a:srgbClr val="84AC9D"/>
      </a:accent6>
      <a:hlink>
        <a:srgbClr val="2370CD"/>
      </a:hlink>
      <a:folHlink>
        <a:srgbClr val="877589"/>
      </a:folHlink>
    </a:clrScheme>
    <a:fontScheme name="Metropolitan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Metropolitan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00000"/>
                <a:lumMod val="110000"/>
              </a:schemeClr>
            </a:gs>
            <a:gs pos="50000">
              <a:schemeClr val="phClr">
                <a:tint val="75000"/>
                <a:satMod val="101000"/>
                <a:lumMod val="105000"/>
              </a:schemeClr>
            </a:gs>
            <a:gs pos="100000">
              <a:schemeClr val="phClr">
                <a:tint val="82000"/>
                <a:satMod val="104000"/>
                <a:lumMod val="105000"/>
              </a:schemeClr>
            </a:gs>
          </a:gsLst>
          <a:lin ang="27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80000"/>
                <a:satMod val="100000"/>
                <a:lumMod val="99000"/>
              </a:schemeClr>
            </a:gs>
          </a:gsLst>
          <a:lin ang="27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tropolitan" id="{4C5440D6-04D2-4954-96CF-F251137069B2}" vid="{79CFCA13-9412-4290-BB4B-85112F88857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TC103457491[[fn=Metropolitan]]</Template>
  <TotalTime>22107</TotalTime>
  <Words>726</Words>
  <Application>Microsoft Office PowerPoint</Application>
  <PresentationFormat>Widescreen</PresentationFormat>
  <Paragraphs>109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Metropolitan</vt:lpstr>
      <vt:lpstr>Predicting Free Agent Salaries with Traditional and Advanced Metrics</vt:lpstr>
      <vt:lpstr>Predicting Salaries: Why?</vt:lpstr>
      <vt:lpstr>Predicting Salaries: Why?</vt:lpstr>
      <vt:lpstr>Basic Attempt: Linear Model</vt:lpstr>
      <vt:lpstr>Better Method: Beta Regression</vt:lpstr>
      <vt:lpstr>Two Methods: Basic and Advanced Stats</vt:lpstr>
      <vt:lpstr>Findings</vt:lpstr>
      <vt:lpstr>Application: Evaluating GM’s Signings</vt:lpstr>
      <vt:lpstr>Application: Evaluating GM’s Signings</vt:lpstr>
      <vt:lpstr>Application: Evaluating GM’s “Talent Identification”</vt:lpstr>
      <vt:lpstr>Application: Finding Relatively “Cheap” Free Agents</vt:lpstr>
      <vt:lpstr>Future Enhancements</vt:lpstr>
      <vt:lpstr>For More Information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Using Shot Location Data for Team and Player Strategy</dc:title>
  <dc:creator>Matt Cane</dc:creator>
  <cp:lastModifiedBy>Matt Cane</cp:lastModifiedBy>
  <cp:revision>87</cp:revision>
  <dcterms:created xsi:type="dcterms:W3CDTF">2014-11-07T01:58:50Z</dcterms:created>
  <dcterms:modified xsi:type="dcterms:W3CDTF">2016-04-08T22:25:44Z</dcterms:modified>
</cp:coreProperties>
</file>